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5"/>
  </p:handoutMasterIdLst>
  <p:sldIdLst>
    <p:sldId id="256" r:id="rId2"/>
    <p:sldId id="263" r:id="rId3"/>
    <p:sldId id="310" r:id="rId4"/>
    <p:sldId id="334" r:id="rId5"/>
    <p:sldId id="335" r:id="rId6"/>
    <p:sldId id="336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9" r:id="rId18"/>
    <p:sldId id="351" r:id="rId19"/>
    <p:sldId id="353" r:id="rId20"/>
    <p:sldId id="356" r:id="rId21"/>
    <p:sldId id="357" r:id="rId22"/>
    <p:sldId id="354" r:id="rId23"/>
    <p:sldId id="355" r:id="rId24"/>
    <p:sldId id="360" r:id="rId25"/>
    <p:sldId id="359" r:id="rId26"/>
    <p:sldId id="362" r:id="rId27"/>
    <p:sldId id="364" r:id="rId28"/>
    <p:sldId id="366" r:id="rId29"/>
    <p:sldId id="365" r:id="rId30"/>
    <p:sldId id="368" r:id="rId31"/>
    <p:sldId id="369" r:id="rId32"/>
    <p:sldId id="370" r:id="rId33"/>
    <p:sldId id="367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6" d="100"/>
          <a:sy n="76" d="100"/>
        </p:scale>
        <p:origin x="898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17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519FC83-1872-817E-B94C-47D62B1E8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6C9F7D5-0370-E5E0-4175-70E97B89B6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BE576-4253-4605-BCB7-9EA0ED157B5F}" type="datetimeFigureOut">
              <a:rPr lang="es-PE" smtClean="0"/>
              <a:t>8/05/2024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A33DFD-B52C-6904-7386-BA7E97D03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B15B41-0F82-3956-517C-05DAAED388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84ADA-3B84-4A7E-AB32-404123736A5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2040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 anchorCtr="0">
            <a:normAutofit/>
          </a:bodyPr>
          <a:lstStyle>
            <a:lvl1pPr algn="ctr">
              <a:defRPr sz="5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3586852-EA1A-8E07-D899-6753A5E83E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3597275"/>
            <a:ext cx="9144000" cy="21383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49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24/04/2024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– K.V.C.P.</a:t>
            </a:r>
            <a:endParaRPr lang="es-PE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40CE546-B970-B21E-BF95-C4A247E41B6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8200" y="1836003"/>
            <a:ext cx="105156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2168E89-1329-4714-FFB3-777A75532A60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F2D26772-3050-93CC-93ED-B5D4D68D33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34</a:t>
            </a:r>
            <a:endParaRPr lang="es-PE" dirty="0"/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B7B5E535-F8F8-CAB3-628A-A06782824F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6019587"/>
            <a:ext cx="32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24/04/2024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– K.V.C.P.</a:t>
            </a:r>
            <a:endParaRPr lang="es-PE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40CE546-B970-B21E-BF95-C4A247E41B6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8200" y="1545138"/>
            <a:ext cx="105156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2168E89-1329-4714-FFB3-777A75532A60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4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8362"/>
            <a:ext cx="52200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1838362"/>
            <a:ext cx="52200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37324255-FD71-95B6-D242-DFFBD0AEC1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38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35</a:t>
            </a:r>
            <a:endParaRPr lang="es-PE" dirty="0"/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D630A22F-5E22-CDE3-0147-590158FF8A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34</a:t>
            </a:r>
            <a:endParaRPr lang="es-PE" dirty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E8E367B3-319F-8FD9-1372-89947ED09B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6019587"/>
            <a:ext cx="32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38C76F9-BE0A-5FE7-2382-06ACEB7085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3800" y="6019587"/>
            <a:ext cx="32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3446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8362"/>
            <a:ext cx="52200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1838362"/>
            <a:ext cx="2592000" cy="4140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37324255-FD71-95B6-D242-DFFBD0AEC1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38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35</a:t>
            </a:r>
            <a:endParaRPr lang="es-PE" dirty="0"/>
          </a:p>
        </p:txBody>
      </p:sp>
      <p:sp>
        <p:nvSpPr>
          <p:cNvPr id="10" name="Marcador de texto 15">
            <a:extLst>
              <a:ext uri="{FF2B5EF4-FFF2-40B4-BE49-F238E27FC236}">
                <a16:creationId xmlns:a16="http://schemas.microsoft.com/office/drawing/2014/main" id="{D630A22F-5E22-CDE3-0147-590158FF8A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34</a:t>
            </a:r>
            <a:endParaRPr lang="es-PE" dirty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E8E367B3-319F-8FD9-1372-89947ED09B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6019587"/>
            <a:ext cx="32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B38C76F9-BE0A-5FE7-2382-06ACEB7085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33800" y="6019587"/>
            <a:ext cx="2592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2623F976-3B87-3E0F-47C2-BFAD1EDA820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761800" y="1838325"/>
            <a:ext cx="2592000" cy="414020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DBDCC3EC-5490-D540-0D4F-DBC70420A8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1800" y="6019587"/>
            <a:ext cx="2592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Fuente: </a:t>
            </a:r>
            <a:endParaRPr lang="es-PE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4EBAAB7-8A7E-0E41-7AA8-B260CC4BEEE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1800" y="1545138"/>
            <a:ext cx="1440000" cy="252000"/>
          </a:xfrm>
        </p:spPr>
        <p:txBody>
          <a:bodyPr anchor="ctr" anchorCtr="0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Fig</a:t>
            </a:r>
            <a:r>
              <a:rPr lang="es-ES" dirty="0"/>
              <a:t> 35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118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45138"/>
            <a:ext cx="52200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1545138"/>
            <a:ext cx="52200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46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45138"/>
            <a:ext cx="52200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1545138"/>
            <a:ext cx="5220000" cy="47520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36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40000" cy="900000"/>
          </a:xfrm>
          <a:solidFill>
            <a:schemeClr val="accent6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prstMaterial="plastic"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86756"/>
            <a:ext cx="5220000" cy="4010381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2E0ADE-76C7-8AAF-E435-5594A42F73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24/04/24</a:t>
            </a:r>
            <a:endParaRPr lang="es-PE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89E4DE91-6105-7358-3B01-98277EF1F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6356350"/>
            <a:ext cx="27432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# de diapositiva</a:t>
            </a:r>
            <a:endParaRPr lang="es-PE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E43C1202-6346-BAA4-1115-9E7BEA1176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8600" y="6356350"/>
            <a:ext cx="4114800" cy="365125"/>
          </a:xfr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dirty="0"/>
              <a:t>Módulo I - K.V.C.P</a:t>
            </a:r>
            <a:endParaRPr lang="es-PE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5EA95C4-5659-064D-C0B3-E9E03A39656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33800" y="2286737"/>
            <a:ext cx="5220000" cy="4010400"/>
          </a:xfrm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6841140-73C3-E63A-9A85-B435F2124558}"/>
              </a:ext>
            </a:extLst>
          </p:cNvPr>
          <p:cNvCxnSpPr/>
          <p:nvPr userDrawn="1"/>
        </p:nvCxnSpPr>
        <p:spPr>
          <a:xfrm>
            <a:off x="11183" y="1406769"/>
            <a:ext cx="12168000" cy="0"/>
          </a:xfrm>
          <a:prstGeom prst="line">
            <a:avLst/>
          </a:prstGeom>
          <a:ln w="104775" cmpd="tri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0A4F7A4-D13C-CFDE-F1AA-6EA8C54F7B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1545138"/>
            <a:ext cx="5219700" cy="603250"/>
          </a:xfrm>
        </p:spPr>
        <p:txBody>
          <a:bodyPr/>
          <a:lstStyle/>
          <a:p>
            <a:pPr lvl="0"/>
            <a:endParaRPr lang="es-PE" dirty="0"/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1884DDD8-1BB7-AD56-7FFE-3E9EC0C077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34100" y="1545138"/>
            <a:ext cx="5219700" cy="603250"/>
          </a:xfrm>
        </p:spPr>
        <p:txBody>
          <a:bodyPr/>
          <a:lstStyle/>
          <a:p>
            <a:pPr lvl="0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31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0" r:id="rId5"/>
    <p:sldLayoutId id="2147483665" r:id="rId6"/>
    <p:sldLayoutId id="2147483663" r:id="rId7"/>
    <p:sldLayoutId id="2147483664" r:id="rId8"/>
    <p:sldLayoutId id="214748366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AF80B50-3A42-473C-E7AC-60CBF477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S.L.S.</a:t>
            </a:r>
            <a:endParaRPr lang="es-PE" dirty="0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6AFE3E67-3109-2127-8AF4-7C37D635A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478" y="1838325"/>
            <a:ext cx="3579144" cy="4140200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912ED4-D112-E73E-EDE8-57424FAB8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8E7D219A-A965-EAD4-6677-E5B95D97E8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3A1AFB4-1008-E818-0A91-A7405D9D46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496302E9-867A-4915-EA83-4766B63CDC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9FC40C65-5202-2B0D-0264-31DBAE035D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9</a:t>
            </a:r>
            <a:endParaRPr lang="es-PE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9F367AA3-6D74-8AD1-2DA3-6D28F7DE49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F87776C-49E5-995B-A651-C394AB8E80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22">
            <a:extLst>
              <a:ext uri="{FF2B5EF4-FFF2-40B4-BE49-F238E27FC236}">
                <a16:creationId xmlns:a16="http://schemas.microsoft.com/office/drawing/2014/main" id="{AC4502EE-EF10-3954-B666-A42EB3EB4EC8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962775" y="2060575"/>
            <a:ext cx="3562350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44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E7FD-C91C-5580-B596-12B1AE62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S.L.S.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3F22C137-5FD0-8EC3-96DC-DC3B4643E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6729"/>
            <a:ext cx="5219700" cy="344339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A84665-8E83-B032-11DA-3BD2F64A7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8B0F58C-1107-D557-8D30-622E50499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5CFBCB8-C268-72DF-81C1-119530D968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0A71822E-B84A-F89C-6DC4-6E41CBFE519E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34100" y="2962497"/>
            <a:ext cx="5219700" cy="1891856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74EB9AB-7A8F-EF2C-D23A-EFB4457F8E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E2D252-CFB6-9D88-B863-30A2BC0260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10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383A908-AA68-6DFD-1DB0-CB22180E66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D5F6162D-FE24-6276-E3AB-652DDF6609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610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67F14-824B-D7BB-31DB-94F93662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S.L.S.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C937AC9C-D36B-42B3-AD33-26BE0D836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585" y="1838325"/>
            <a:ext cx="4108929" cy="414020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87CA6C-7C49-220C-3E2C-DABC7388A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2F5E63-B050-97EB-F070-E153F7583B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B2ECB0A-CF8B-D5CC-B6AC-9F3554E348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475ECE1A-05BC-543F-07D6-833123A2FA01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332543" y="1838325"/>
            <a:ext cx="4822813" cy="41402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478A04E-0AE9-7693-8F6E-C79A0F33DF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12</a:t>
            </a:r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C59369D-C035-B4FD-968F-A08F25ECD4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11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8641CB8-74F3-F02D-00FE-64CF996FA5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4C7163C-390B-5074-4096-581F381A72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268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EDAECB83-54D5-F62F-A5E9-BBEEC811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V.C.R.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2CA18B68-286D-D525-E929-C4C9C426FB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A5EBF14-D6C5-F565-8015-12A2E53EAD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141C2E4-BFB5-2647-CD47-F32BDB675C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B544205F-ECE5-F6F7-1045-B837D77FF632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881544" y="1836738"/>
            <a:ext cx="6428911" cy="4138612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6F2E728-BB5B-DE9A-7F83-71C74AE083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13</a:t>
            </a:r>
            <a:endParaRPr lang="es-PE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93325E0-F6A7-C9D4-CF82-74D1BEE09B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9380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0C215C2F-D6BA-DD89-A0B5-1614A7D9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S.L.S.</a:t>
            </a:r>
            <a:endParaRPr lang="es-PE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B3BA34D-019B-40DE-E343-11BF4D636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E93081-16AD-3ECB-AD2A-380C1CE3CE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CD4D60-258F-85E6-8484-8616CAF725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5" name="Marcador de contenido 24">
            <a:extLst>
              <a:ext uri="{FF2B5EF4-FFF2-40B4-BE49-F238E27FC236}">
                <a16:creationId xmlns:a16="http://schemas.microsoft.com/office/drawing/2014/main" id="{AB44F828-295C-1963-F495-A5608EE7574F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799472" y="1836738"/>
            <a:ext cx="6593056" cy="4138612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672A58-C6CE-69B6-BC40-11767D01A4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14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98AD7E-8D91-34FA-9A1C-B7246E2B98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7703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F170B-A01F-B2C5-DE41-FDA2094D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V.C.R.</a:t>
            </a:r>
            <a:endParaRPr lang="es-P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060DAC3-AA08-E805-0DE6-CFD9750CD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D290878-80C2-D38B-C3E1-92683DCB2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C47E55B-91F6-BF69-C271-A00D0004F4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6F92FBC-4046-A643-ED3D-9DA5C072473E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786690" y="1836738"/>
            <a:ext cx="6618619" cy="4138612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C713F8A-7C9F-B5F9-AED7-B01105AE86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15</a:t>
            </a:r>
            <a:endParaRPr lang="es-PE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3B573CA-5B9F-54BA-5171-4B1935BC98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083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202FD80-E0F3-CF45-44F9-904A7F42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V.C.R.</a:t>
            </a:r>
            <a:endParaRPr lang="es-PE" dirty="0"/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8FD26993-1A30-B411-D535-BBB1D9568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225" y="1838325"/>
            <a:ext cx="4777649" cy="4140200"/>
          </a:xfr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0720EEF-4B5B-F119-2A10-04D57B30B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2742F5A-A453-D56D-5EE7-10FBB1CABA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C43A8F5-F049-4E47-9BF6-AA2853377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90C318B-C283-D317-0597-C457EA2E64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17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57CED8B-E250-4E64-1498-54B1A0B310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16</a:t>
            </a:r>
            <a:endParaRPr lang="es-PE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729FDE4-0760-B236-2A12-BE3338FCA3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013C37BC-E9F0-04DF-968C-9F415ED3F1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" name="Marcador de contenido 12">
            <a:extLst>
              <a:ext uri="{FF2B5EF4-FFF2-40B4-BE49-F238E27FC236}">
                <a16:creationId xmlns:a16="http://schemas.microsoft.com/office/drawing/2014/main" id="{6AFE47F6-BB17-95BB-D8D6-A1266E829BA9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34100" y="2015525"/>
            <a:ext cx="5219700" cy="3785799"/>
          </a:xfrm>
        </p:spPr>
      </p:pic>
    </p:spTree>
    <p:extLst>
      <p:ext uri="{BB962C8B-B14F-4D97-AF65-F5344CB8AC3E}">
        <p14:creationId xmlns:p14="http://schemas.microsoft.com/office/powerpoint/2010/main" val="290168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27AC7-6FAF-D5D1-7F9A-F16F8F01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Hundimiento - </a:t>
            </a:r>
            <a:r>
              <a:rPr lang="es-ES" dirty="0" err="1"/>
              <a:t>slk</a:t>
            </a:r>
            <a:r>
              <a:rPr lang="es-ES" dirty="0"/>
              <a:t> 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CF8D2FD0-6921-C8D8-3E9C-2775FA5A2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73" y="1838325"/>
            <a:ext cx="4017754" cy="414020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D2F4A5-3365-75BD-83B4-6A6374BAC5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39E530C-23BC-2F62-3F52-5F9A917228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1C84F47-2F65-3F6C-F00B-FAF12343C3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6ABBA16-86FF-E11D-8B2E-73BB5C03CF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19</a:t>
            </a:r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66E6E56-E45B-CEB1-685D-D5C07D9C22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18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20ABAF5-3328-9A09-1D1D-111DD789AC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9F89ACC-0576-03D4-90E8-BD18EFFBCB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3" name="Marcador de contenido 12">
            <a:extLst>
              <a:ext uri="{FF2B5EF4-FFF2-40B4-BE49-F238E27FC236}">
                <a16:creationId xmlns:a16="http://schemas.microsoft.com/office/drawing/2014/main" id="{B1D1C0A2-0A22-F20B-4F15-2D0AB76AF142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550592" y="1838325"/>
            <a:ext cx="4386715" cy="4140200"/>
          </a:xfrm>
        </p:spPr>
      </p:pic>
    </p:spTree>
    <p:extLst>
      <p:ext uri="{BB962C8B-B14F-4D97-AF65-F5344CB8AC3E}">
        <p14:creationId xmlns:p14="http://schemas.microsoft.com/office/powerpoint/2010/main" val="179412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CE90E-BDBD-5D85-7A24-C22AD97D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534E29BB-C6CA-9E97-D129-4A2D1DA21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5" y="2179637"/>
            <a:ext cx="4895850" cy="345757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98E184-FB93-86DA-FCD9-ED5BA9FDA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E6F39C-75ED-7E8E-0077-49DB4AC256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7797C0-A4AF-EEBF-489E-FED7B6BA65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E3127E7-F2FD-0F84-CC09-637A5D7DD0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21</a:t>
            </a:r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9F92B55-53B5-B505-4E53-A71EEB03F2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20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5C08C6-8B06-D447-86A9-6A94486A0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0FBCE6D-2EE8-1F77-A4C4-69BBE25808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3" name="Marcador de contenido 12">
            <a:extLst>
              <a:ext uri="{FF2B5EF4-FFF2-40B4-BE49-F238E27FC236}">
                <a16:creationId xmlns:a16="http://schemas.microsoft.com/office/drawing/2014/main" id="{6B84CF8D-5E52-89EC-B443-43F72B91DB4E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574286" y="1838325"/>
            <a:ext cx="4339327" cy="4140200"/>
          </a:xfrm>
        </p:spPr>
      </p:pic>
    </p:spTree>
    <p:extLst>
      <p:ext uri="{BB962C8B-B14F-4D97-AF65-F5344CB8AC3E}">
        <p14:creationId xmlns:p14="http://schemas.microsoft.com/office/powerpoint/2010/main" val="1780033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D6D9E-2F47-4E3A-9806-1BD6D3E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Hundimiento – block </a:t>
            </a:r>
            <a:r>
              <a:rPr lang="es-ES" dirty="0" err="1"/>
              <a:t>caving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D895DA46-F37D-6679-711F-F2AE85168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737" y="2151062"/>
            <a:ext cx="5000625" cy="351472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C67F38-DCB3-2C1D-2321-0C545AD71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04154B-02EA-EE6D-E1A4-30F1C5E2D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F25A586-CB2C-A990-0C92-20264250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422A824-CDB0-3175-CC56-5F68D8F7969E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28D7821-1821-B540-2F6F-6C45221870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6CFD773-D2B0-7876-8472-D97B8E3BAE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Fig. 22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D727246-B501-A999-564E-18EFB936D9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DFC84E16-D02B-FED5-37BD-AC9E4D1DDC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510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6A3EB6-DB85-708F-3A33-590DBCE859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Métodos de minado (Descripción).</a:t>
            </a:r>
          </a:p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Selección de método de minado (método básico).</a:t>
            </a:r>
          </a:p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Características principales para el diseño óptimo.</a:t>
            </a:r>
            <a:endParaRPr lang="es-ES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2FB2DC8-FFF9-C8F6-A9E4-BA3D53E6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Hundimiento – block </a:t>
            </a:r>
            <a:r>
              <a:rPr lang="es-ES" dirty="0" err="1"/>
              <a:t>caving</a:t>
            </a:r>
            <a:r>
              <a:rPr lang="es-ES" dirty="0"/>
              <a:t>.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CE6947B-53F7-DF2B-76CF-780D1909B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4D38C22-CDEC-6CF7-145F-1EC63AB655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7AD8B52-5DEF-4855-8DEB-A8ACE039AE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8DCB6643-0111-FF8C-EC72-24338C860A05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1695505" y="1836738"/>
            <a:ext cx="8800990" cy="4138612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0EE85F33-A7ED-482B-AF7D-0B379B6C96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24</a:t>
            </a:r>
            <a:endParaRPr lang="es-PE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F93BCF6-35E8-01EC-C885-0A082C60F0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660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C1E2D-7CDD-BAF6-F257-0A1BD0DC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Hundimiento – block </a:t>
            </a:r>
            <a:r>
              <a:rPr lang="es-ES" dirty="0" err="1"/>
              <a:t>caving</a:t>
            </a:r>
            <a:r>
              <a:rPr lang="es-ES" dirty="0"/>
              <a:t>.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1E7347-4D44-69CE-F04A-CFD5F2B0B3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9D1C73-B5CA-D3AE-922F-2010C371EE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D8349B-7198-79D7-314F-2F1EB03F9A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B8FAF6F0-5FDB-8781-1616-01F21F13B224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813889" y="1836738"/>
            <a:ext cx="6564222" cy="4138612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509096F-7528-940E-8555-F374F3F5E2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25</a:t>
            </a:r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ADBC258-990B-A10B-F1B9-FDCC7516E7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1174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A558EC1F-EC95-5DFA-4BED-7E675C97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Hundimiento – block </a:t>
            </a:r>
            <a:r>
              <a:rPr lang="es-ES" dirty="0" err="1"/>
              <a:t>caving</a:t>
            </a:r>
            <a:r>
              <a:rPr lang="es-ES" dirty="0"/>
              <a:t>.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21AB6173-0C0F-9EFE-18AC-C2BA940A0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C8E2383-2083-AF23-D41F-0E797FD76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F1013D3-8499-C351-66FC-24B3E6DF65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4AA8BC8A-823F-6A03-5660-B23AFB59CCA0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275398" y="1836738"/>
            <a:ext cx="7641203" cy="4138612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D77EDF0-5E1C-0E65-463D-F9BCA0CAD9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26</a:t>
            </a:r>
            <a:endParaRPr lang="es-PE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D56EAA5-DD78-5B25-13B9-A67EA93CD0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5901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D029B5F2-16BC-2BBB-23B4-75ABC9D4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Hundimiento – block </a:t>
            </a:r>
            <a:r>
              <a:rPr lang="es-ES" dirty="0" err="1"/>
              <a:t>caving</a:t>
            </a:r>
            <a:endParaRPr lang="es-PE" dirty="0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B55D6467-6ED1-8190-5494-B4D1DE8B9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974" y="1838325"/>
            <a:ext cx="5070152" cy="4140200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B96B8E8-A995-FC28-C2A2-A7192C77A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1C1F7D8-5EE8-85BA-E9ED-9235920D9C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1CBC81F-C96A-3771-70E8-F112B52F52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1C85F5AA-5CD4-3CC6-E8CC-8497BA5124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28</a:t>
            </a:r>
            <a:endParaRPr lang="es-PE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95242225-402D-D540-F793-67B2878C6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27</a:t>
            </a:r>
            <a:endParaRPr lang="es-PE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CA13F3D4-8961-1795-F6F4-8C65BD9337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6FE113AA-AE1C-2A49-420C-0DEBE81DB2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" name="Marcador de contenido 12">
            <a:extLst>
              <a:ext uri="{FF2B5EF4-FFF2-40B4-BE49-F238E27FC236}">
                <a16:creationId xmlns:a16="http://schemas.microsoft.com/office/drawing/2014/main" id="{354CCCFB-CDE6-E133-B38F-828C1FAFBB56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34100" y="1960307"/>
            <a:ext cx="5219700" cy="3896235"/>
          </a:xfrm>
        </p:spPr>
      </p:pic>
    </p:spTree>
    <p:extLst>
      <p:ext uri="{BB962C8B-B14F-4D97-AF65-F5344CB8AC3E}">
        <p14:creationId xmlns:p14="http://schemas.microsoft.com/office/powerpoint/2010/main" val="3937315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4649C84B-84BF-AC81-049B-BC62975E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Bech</a:t>
            </a:r>
            <a:r>
              <a:rPr lang="es-ES" dirty="0"/>
              <a:t> and </a:t>
            </a:r>
            <a:r>
              <a:rPr lang="es-ES" dirty="0" err="1"/>
              <a:t>fill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280A21C0-1845-E654-2731-95810DBB2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A0E931A-4413-6B68-1091-FD3C7F2E6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5CF62648-B036-450F-D94D-6FFF717A69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30FB0F7E-C1B3-A00B-2CE5-4D3EE1A62829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247900" y="2329656"/>
            <a:ext cx="7696200" cy="3152775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550DCAF-0B89-0E04-4A13-D2818F4E8D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29</a:t>
            </a:r>
            <a:endParaRPr lang="es-PE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09123D34-0371-6BFC-76EA-C5A632154E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2442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08A2C-0264-15F8-E753-A81CA106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Bech</a:t>
            </a:r>
            <a:r>
              <a:rPr lang="es-ES" dirty="0"/>
              <a:t> and </a:t>
            </a:r>
            <a:r>
              <a:rPr lang="es-ES" dirty="0" err="1"/>
              <a:t>fill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380FDBD2-3AB1-A696-F4C3-5375A417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063" y="1838325"/>
            <a:ext cx="4773974" cy="414020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DA2631-2696-203D-6AC6-61E817699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C557C0-EA28-B0DE-60DC-4979B74C9D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4992028-ACF2-F86B-04B4-04B759276A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84ABB92-1D91-4D5B-C5BD-590637C152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31</a:t>
            </a:r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1C2CAD5-5380-EF98-DA71-FD5F8864B8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30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9EE491A-75AD-97FF-3079-6A659DFF62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CF43EA5-EDE1-3856-10F8-2F474C17CC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3" name="Marcador de contenido 19">
            <a:extLst>
              <a:ext uri="{FF2B5EF4-FFF2-40B4-BE49-F238E27FC236}">
                <a16:creationId xmlns:a16="http://schemas.microsoft.com/office/drawing/2014/main" id="{27DA7F1D-0F2D-8599-069A-51B17F2AE40D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34100" y="1880964"/>
            <a:ext cx="5219700" cy="4054922"/>
          </a:xfrm>
        </p:spPr>
      </p:pic>
    </p:spTree>
    <p:extLst>
      <p:ext uri="{BB962C8B-B14F-4D97-AF65-F5344CB8AC3E}">
        <p14:creationId xmlns:p14="http://schemas.microsoft.com/office/powerpoint/2010/main" val="4293662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EB6A4-0FDD-54D0-BAE3-A51D9C18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6E1936BC-9AC1-676D-1E97-7350FB61E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636" y="1838325"/>
            <a:ext cx="4452827" cy="414020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AD7FB9-52AB-F9E5-08B0-0C289A4BCA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1650D4-DB41-25F9-D0A7-D3AC121795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5852823-D1CC-0280-16E6-00A45EDF4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66F8818-7841-5045-9129-A305A6E49D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33</a:t>
            </a:r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35DF34A-2498-17AC-7EC2-D67FF0835D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32 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3DAEFABE-1565-0C06-0893-BAB8A2359A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E4743B9-5790-A051-5629-9E2663BBD8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3" name="Marcador de contenido 12">
            <a:extLst>
              <a:ext uri="{FF2B5EF4-FFF2-40B4-BE49-F238E27FC236}">
                <a16:creationId xmlns:a16="http://schemas.microsoft.com/office/drawing/2014/main" id="{DA7B3553-459E-C846-3FF6-DDF5B9B6558E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7071783" y="1838325"/>
            <a:ext cx="3344333" cy="4140200"/>
          </a:xfrm>
        </p:spPr>
      </p:pic>
    </p:spTree>
    <p:extLst>
      <p:ext uri="{BB962C8B-B14F-4D97-AF65-F5344CB8AC3E}">
        <p14:creationId xmlns:p14="http://schemas.microsoft.com/office/powerpoint/2010/main" val="512384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1C4299FF-4241-81AF-0773-E493CB19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24CA34F-E0EB-8751-355A-ADE0386C5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C7BECEE1-8E0A-5453-C938-F9494AFC55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A9A86E9C-D343-D989-640F-D02D378BDA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03D988A4-3FE8-757E-AF68-77E6B209A404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665489" y="1836738"/>
            <a:ext cx="6861021" cy="4138612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5FC1E9E4-9884-B7F4-DD81-80E39EB940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34</a:t>
            </a:r>
            <a:endParaRPr lang="es-PE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16D024D-1148-4240-259B-4BC0BA2EB6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7650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217764-80A8-D95F-1F11-0C6AF5BDC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3" t="1273" r="9266"/>
          <a:stretch/>
        </p:blipFill>
        <p:spPr>
          <a:xfrm>
            <a:off x="3499137" y="24063"/>
            <a:ext cx="8668800" cy="6858000"/>
          </a:xfrm>
          <a:prstGeom prst="rect">
            <a:avLst/>
          </a:prstGeom>
        </p:spPr>
      </p:pic>
      <p:sp>
        <p:nvSpPr>
          <p:cNvPr id="29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48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Selección del método de minado.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08C1FEB-2665-3123-0A05-70C98A0B9F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5044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35DC5-D510-8725-78C3-4D970BB4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SELECCIÓN DE MÉTODO DE MINADO.</a:t>
            </a: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800744-5968-9E4A-25F2-6DD48536ED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1FEDE6-26A4-A9E2-5ACD-B805AA5AA3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3D0D98-6889-481A-CB24-02FBEC4EB3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2DBB6919-2801-4974-63B5-50E7660A622D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1813560" y="2069624"/>
            <a:ext cx="8564880" cy="3672840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C09F673-4F84-8C31-36A9-E7E0C921C7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5AD6279-8F52-A062-C1F3-5453451AB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786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E1CE88-93F2-CDEC-DDE7-3AC3819DA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9" b="1702"/>
          <a:stretch/>
        </p:blipFill>
        <p:spPr>
          <a:xfrm>
            <a:off x="3523197" y="0"/>
            <a:ext cx="86688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48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Métodos de explotación subterránea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08C1FEB-2665-3123-0A05-70C98A0B9F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91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CCC99-D584-8488-BCF1-4503CD0B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B69B42-1C6C-3A41-1786-607D266E88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F200C7-0A55-1CFE-89D0-D1D898AB66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6877B6-35B1-6AD3-2B60-1D834CB8C8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B9198908-D52C-A855-2E67-BEC85E00948A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819400" y="1886744"/>
            <a:ext cx="6553200" cy="4038600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27E251-52E4-0C43-DF33-8FF35E1231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9D73215-CE2F-D8E2-2EF6-B8739E0CDD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9423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75A22-88E0-0D60-D7E0-CC381897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CE3740-2D38-C6EE-BC37-1C9F643B2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B58376-596D-2140-29CC-DC67F7044B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DB28A6-9DD8-0981-7E4E-E92A5C221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E417CB3E-364F-3C28-1A2D-3A291018FDF3}"/>
              </a:ext>
            </a:extLst>
          </p:cNvPr>
          <p:cNvGraphicFramePr>
            <a:graphicFrameLocks noGrp="1"/>
          </p:cNvGraphicFramePr>
          <p:nvPr>
            <p:ph idx="16"/>
          </p:nvPr>
        </p:nvGraphicFramePr>
        <p:xfrm>
          <a:off x="838197" y="1973401"/>
          <a:ext cx="10515607" cy="3865286"/>
        </p:xfrm>
        <a:graphic>
          <a:graphicData uri="http://schemas.openxmlformats.org/drawingml/2006/table">
            <a:tbl>
              <a:tblPr/>
              <a:tblGrid>
                <a:gridCol w="538553">
                  <a:extLst>
                    <a:ext uri="{9D8B030D-6E8A-4147-A177-3AD203B41FA5}">
                      <a16:colId xmlns:a16="http://schemas.microsoft.com/office/drawing/2014/main" val="2242689023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385391813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1790220466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1642852148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712919513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175529319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3548328373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1090872642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196094485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326969688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996441677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268356768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972027377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771782976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4257927100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859692366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1474486494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3833335150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082547840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1981274031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3486177364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13571800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094593797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824316628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1396044385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565009427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292212824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1715957494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3108045178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296788026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662342530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595420211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3003641379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3457016081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3882894360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2919391516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1353080258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3241005192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63268867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217763099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499831865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734550840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1616614621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3530036664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538965622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2333693563"/>
                    </a:ext>
                  </a:extLst>
                </a:gridCol>
                <a:gridCol w="179518">
                  <a:extLst>
                    <a:ext uri="{9D8B030D-6E8A-4147-A177-3AD203B41FA5}">
                      <a16:colId xmlns:a16="http://schemas.microsoft.com/office/drawing/2014/main" val="1598721764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2683516616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1099981226"/>
                    </a:ext>
                  </a:extLst>
                </a:gridCol>
                <a:gridCol w="230151">
                  <a:extLst>
                    <a:ext uri="{9D8B030D-6E8A-4147-A177-3AD203B41FA5}">
                      <a16:colId xmlns:a16="http://schemas.microsoft.com/office/drawing/2014/main" val="3684067336"/>
                    </a:ext>
                  </a:extLst>
                </a:gridCol>
                <a:gridCol w="471810">
                  <a:extLst>
                    <a:ext uri="{9D8B030D-6E8A-4147-A177-3AD203B41FA5}">
                      <a16:colId xmlns:a16="http://schemas.microsoft.com/office/drawing/2014/main" val="3349106689"/>
                    </a:ext>
                  </a:extLst>
                </a:gridCol>
              </a:tblGrid>
              <a:tr h="12840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Criterios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Geometría del yacimiento y distribución de leyes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7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Caracterización geomecánica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Valoración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51877"/>
                  </a:ext>
                </a:extLst>
              </a:tr>
              <a:tr h="29183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Definiciones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1.1 Forma del yacimiento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1.2 Espesor de mineral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1.3 Inclinación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1.4 Distribución de leyes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1.5 Profundidad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2.1 RMR - Mineral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2.2 RMR - Caja techo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2.3 RMR - Caja piso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2.4 RSS del mineral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2.5 RSS del caja techo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2.6 RSS del caja piso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904737"/>
                  </a:ext>
                </a:extLst>
              </a:tr>
              <a:tr h="63619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Casos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Masivo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Tabular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Irregular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estrecho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Estrecho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Intermedio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Grueso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grueso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plano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intermedio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empinado 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Uniforme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Gradual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Errático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Superficial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Intermedio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Profundo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debil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debil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moderado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fuerte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fuerte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debil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debil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moderado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fuerte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fuerte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debil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debil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moderado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fuerte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fuerte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debil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debil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moderado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fuerte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debil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debil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moderado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fuerte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Muy debil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debil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moderado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fuerte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62224"/>
                  </a:ext>
                </a:extLst>
              </a:tr>
              <a:tr h="125487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Método  /  Rango de valor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Masivo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Tabular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Forma Irregular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&lt;3m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3-10m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10-30m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30-100m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&gt;100m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&lt;20°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20°-55°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&gt;55°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Distribución constante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Cambios de leyes graduales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Cambio radical en las leyes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&lt;100m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100-600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&gt;600m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0-20m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20-40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40-60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60-80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80-100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0-20m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20-40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40-60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60-80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80-100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0-20m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20-40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40-60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60-80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80-100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&lt;5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5-10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10-15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&gt;15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&lt;5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5-10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10-15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&gt;15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&lt;5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5-10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10-15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&gt;15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143158"/>
                  </a:ext>
                </a:extLst>
              </a:tr>
              <a:tr h="15321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Seleccionar --&gt;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2E7667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454721"/>
                  </a:ext>
                </a:extLst>
              </a:tr>
              <a:tr h="140078"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Open Pit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259330"/>
                  </a:ext>
                </a:extLst>
              </a:tr>
              <a:tr h="1400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Block Caving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800" b="1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94235"/>
                  </a:ext>
                </a:extLst>
              </a:tr>
              <a:tr h="140078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Sublevel Stoping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74069"/>
                  </a:ext>
                </a:extLst>
              </a:tr>
              <a:tr h="1400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Sublevel Caving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800" b="1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0439"/>
                  </a:ext>
                </a:extLst>
              </a:tr>
              <a:tr h="140078"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Longwall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800" b="1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800" b="1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483892"/>
                  </a:ext>
                </a:extLst>
              </a:tr>
              <a:tr h="14007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Room and Pillar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800" b="1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63304"/>
                  </a:ext>
                </a:extLst>
              </a:tr>
              <a:tr h="140078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Shrinkage Stoping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447309"/>
                  </a:ext>
                </a:extLst>
              </a:tr>
              <a:tr h="140078"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Cut and Fill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800" b="1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800" b="1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333414"/>
                  </a:ext>
                </a:extLst>
              </a:tr>
              <a:tr h="140078"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Top Slicing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800" b="1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800" b="1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21199"/>
                  </a:ext>
                </a:extLst>
              </a:tr>
              <a:tr h="140078"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Square Set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8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650174"/>
                  </a:ext>
                </a:extLst>
              </a:tr>
            </a:tbl>
          </a:graphicData>
        </a:graphic>
      </p:graphicFrame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8A0B1E4-A59D-A4F3-CAAD-E03A0A07A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Cuadro 1</a:t>
            </a:r>
            <a:endParaRPr lang="es-P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8909D58-4864-CEB3-CB05-EE3A0C62A4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6076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D976C5-5558-97C6-7FF0-FC291EC4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19" name="Marcador de contenido 18">
            <a:extLst>
              <a:ext uri="{FF2B5EF4-FFF2-40B4-BE49-F238E27FC236}">
                <a16:creationId xmlns:a16="http://schemas.microsoft.com/office/drawing/2014/main" id="{F318AB55-AF9E-F5A9-FF20-C61E5F2DDB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838002"/>
              </p:ext>
            </p:extLst>
          </p:nvPr>
        </p:nvGraphicFramePr>
        <p:xfrm>
          <a:off x="1768510" y="1881901"/>
          <a:ext cx="3808323" cy="4096466"/>
        </p:xfrm>
        <a:graphic>
          <a:graphicData uri="http://schemas.openxmlformats.org/drawingml/2006/table">
            <a:tbl>
              <a:tblPr/>
              <a:tblGrid>
                <a:gridCol w="1632139">
                  <a:extLst>
                    <a:ext uri="{9D8B030D-6E8A-4147-A177-3AD203B41FA5}">
                      <a16:colId xmlns:a16="http://schemas.microsoft.com/office/drawing/2014/main" val="2316016232"/>
                    </a:ext>
                  </a:extLst>
                </a:gridCol>
                <a:gridCol w="544046">
                  <a:extLst>
                    <a:ext uri="{9D8B030D-6E8A-4147-A177-3AD203B41FA5}">
                      <a16:colId xmlns:a16="http://schemas.microsoft.com/office/drawing/2014/main" val="1583842662"/>
                    </a:ext>
                  </a:extLst>
                </a:gridCol>
                <a:gridCol w="544046">
                  <a:extLst>
                    <a:ext uri="{9D8B030D-6E8A-4147-A177-3AD203B41FA5}">
                      <a16:colId xmlns:a16="http://schemas.microsoft.com/office/drawing/2014/main" val="334399534"/>
                    </a:ext>
                  </a:extLst>
                </a:gridCol>
                <a:gridCol w="544046">
                  <a:extLst>
                    <a:ext uri="{9D8B030D-6E8A-4147-A177-3AD203B41FA5}">
                      <a16:colId xmlns:a16="http://schemas.microsoft.com/office/drawing/2014/main" val="737476839"/>
                    </a:ext>
                  </a:extLst>
                </a:gridCol>
                <a:gridCol w="544046">
                  <a:extLst>
                    <a:ext uri="{9D8B030D-6E8A-4147-A177-3AD203B41FA5}">
                      <a16:colId xmlns:a16="http://schemas.microsoft.com/office/drawing/2014/main" val="1745828568"/>
                    </a:ext>
                  </a:extLst>
                </a:gridCol>
              </a:tblGrid>
              <a:tr h="372406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Métodos de minado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33293"/>
                  </a:ext>
                </a:extLst>
              </a:tr>
              <a:tr h="372406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Cut and Fill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E76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906457"/>
                  </a:ext>
                </a:extLst>
              </a:tr>
              <a:tr h="372406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Open Pit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76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246089"/>
                  </a:ext>
                </a:extLst>
              </a:tr>
              <a:tr h="372406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Shrinkage Stoping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66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76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76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5943"/>
                  </a:ext>
                </a:extLst>
              </a:tr>
              <a:tr h="372406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Square Set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62491"/>
                  </a:ext>
                </a:extLst>
              </a:tr>
              <a:tr h="37240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Sublevel Stoping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466750"/>
                  </a:ext>
                </a:extLst>
              </a:tr>
              <a:tr h="372406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Slicing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56341"/>
                  </a:ext>
                </a:extLst>
              </a:tr>
              <a:tr h="37240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Sublevel Caving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52139"/>
                  </a:ext>
                </a:extLst>
              </a:tr>
              <a:tr h="372406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 Caving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30481"/>
                  </a:ext>
                </a:extLst>
              </a:tr>
              <a:tr h="37240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 and Pillar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296903"/>
                  </a:ext>
                </a:extLst>
              </a:tr>
              <a:tr h="372406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Longwall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15488"/>
                  </a:ext>
                </a:extLst>
              </a:tr>
            </a:tbl>
          </a:graphicData>
        </a:graphic>
      </p:graphicFrame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B7E13F27-C5F7-A26D-6333-8394F76054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AC16647-3610-22DA-32DE-8A33AA01D7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49B8134A-E2F8-AD38-A64A-4902E0A8B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201191DC-5026-2B3D-F875-5AD5EA02A9C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0E33F3EA-B471-34AD-0BE0-05D535F9A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1568309-0B7F-2522-1B7D-E71B80EB0E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B381A22-AE69-6D7B-105A-7D6FE0B4D2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5A04D683-5C3A-A405-65DE-D2A9DD92CB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2056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9C475-1A87-50A6-0087-3EF56FE9E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ACA614-BC65-27BF-D79A-A3765C908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56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F0175659-E5E4-BF4D-DE57-81CC9BFA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UCF.</a:t>
            </a:r>
            <a:endParaRPr lang="es-PE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D964884-AE51-F5CA-5B87-623759C82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6669FEF-B596-C42F-7C33-6BA0B4A1E0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14552A8D-0F67-16E2-E8A4-20F608BF82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2" name="Marcador de contenido 21">
            <a:extLst>
              <a:ext uri="{FF2B5EF4-FFF2-40B4-BE49-F238E27FC236}">
                <a16:creationId xmlns:a16="http://schemas.microsoft.com/office/drawing/2014/main" id="{A23C30BF-076D-2CE7-97C5-0AE7765313B9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1821395" y="1836738"/>
            <a:ext cx="8549210" cy="4138612"/>
          </a:xfrm>
          <a:ln w="12700">
            <a:solidFill>
              <a:schemeClr val="tx1"/>
            </a:solidFill>
          </a:ln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41755F09-DDDB-6688-ADE2-4AFC4F5684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1</a:t>
            </a:r>
            <a:endParaRPr lang="es-PE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739AF0FA-3494-2830-39F9-C835809C98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745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73FFB-667D-E1FE-D15B-62D2A637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UCF.</a:t>
            </a:r>
            <a:endParaRPr lang="es-PE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C3A8F1AE-2AED-C8E3-2FAE-D6347479B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6203"/>
            <a:ext cx="5219700" cy="3864443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DD2C29-7563-77DD-6F8F-4891F5424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9C448E-552D-B9CB-3BBE-C43B329BB7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0026C68-D949-665D-6E2F-CB2D1D00B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836C964-1B5B-9683-3779-02BD92E16E59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Ventajas</a:t>
            </a:r>
          </a:p>
          <a:p>
            <a:r>
              <a:rPr lang="es-PE" dirty="0"/>
              <a:t>Permite la explotación de cuerpos irregulares, deleznable o inconsistentes. </a:t>
            </a:r>
          </a:p>
          <a:p>
            <a:r>
              <a:rPr lang="es-PE" dirty="0"/>
              <a:t> La recuperación del mineral es alta, llega al 100%. </a:t>
            </a:r>
          </a:p>
          <a:p>
            <a:r>
              <a:rPr lang="es-PE" dirty="0"/>
              <a:t>Poco consumo de madera.</a:t>
            </a:r>
          </a:p>
          <a:p>
            <a:r>
              <a:rPr lang="es-PE" dirty="0"/>
              <a:t> Poco consumo de explosivo por la suavidad del mineral. </a:t>
            </a:r>
          </a:p>
          <a:p>
            <a:r>
              <a:rPr lang="es-PE" dirty="0"/>
              <a:t>La perforación es más fácil, ya que el personal se encuentra en una posición segura. </a:t>
            </a:r>
          </a:p>
          <a:p>
            <a:r>
              <a:rPr lang="es-PE" dirty="0"/>
              <a:t>Techo seguro y uniforme.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56521D8-9FCF-7EDD-2422-100ACE2BCD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94EC069-7673-1959-7BBC-929FDBA12F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2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9AA2C8-C489-1558-6D5B-2BC36BFA14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D461643C-2EB0-8454-1CE9-E4B1813FF2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083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EAB4C-02C4-4AFB-BB46-0DB27860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UCF.</a:t>
            </a:r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0A7724-B0FB-2883-19D7-3DF9859E7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EC927F-57D6-9D40-5F08-8BC43B275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D4A864E-1848-0C6C-3013-3A2D8A231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CD63F4D-54ED-BCB0-EBDE-C2F9F263A50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Desventajas</a:t>
            </a:r>
          </a:p>
          <a:p>
            <a:r>
              <a:rPr lang="es-PE" dirty="0"/>
              <a:t>Se necesita bastante tiempo para los trabajos de preparación (4 a 5 meses).  No se puede dejar desmontes o caballos que se encuentran dentro del mineral, por lo que el tajeo se limpia totalmente para iniciar el relleno.  Es costoso por el gran consumo de cemento, madera y la labor diaria.  No se puede cambiar a otro método.  Paraliza la explotación de las áreas cuando hay escasez de cemento en el mercado.  El gran consumo de aire por las bombas neumáticas causa problemas a la perforación.  No se aprovecha la gravedad para el arranque.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7168F81-F7DC-914A-9525-BEEF8A5D18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758E24F-1519-E9B9-1EC2-7731B6577C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3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A31A94F-8068-7D70-478A-6C738B1081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CB881BC-011A-71AD-E7D7-4AF6CD34A7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2" name="Marcador de contenido 12">
            <a:extLst>
              <a:ext uri="{FF2B5EF4-FFF2-40B4-BE49-F238E27FC236}">
                <a16:creationId xmlns:a16="http://schemas.microsoft.com/office/drawing/2014/main" id="{0A7628AC-4EAB-925C-709D-D380C3E1A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48441"/>
            <a:ext cx="5219700" cy="2519967"/>
          </a:xfrm>
        </p:spPr>
      </p:pic>
    </p:spTree>
    <p:extLst>
      <p:ext uri="{BB962C8B-B14F-4D97-AF65-F5344CB8AC3E}">
        <p14:creationId xmlns:p14="http://schemas.microsoft.com/office/powerpoint/2010/main" val="73943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DE32E54-6171-EA92-2487-3FEFF0B8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UCF.</a:t>
            </a:r>
            <a:endParaRPr lang="es-PE" dirty="0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44D32411-FE0E-DBB7-31ED-B2FE36B43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5866"/>
            <a:ext cx="5219700" cy="2965117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9ECC274-AF8A-09C2-620B-AFF158152E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91C020BB-F166-9BBB-BC05-88751469E9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48988F6F-2274-5F6E-8E14-A65A0ECBAC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2" name="Marcador de contenido 21">
            <a:extLst>
              <a:ext uri="{FF2B5EF4-FFF2-40B4-BE49-F238E27FC236}">
                <a16:creationId xmlns:a16="http://schemas.microsoft.com/office/drawing/2014/main" id="{4E5D95B8-C675-5B0B-4162-A37A9C884463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34100" y="1952875"/>
            <a:ext cx="5219700" cy="3911099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9F1CCE74-B5E1-43A8-67E5-2E2FDA98B2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5</a:t>
            </a:r>
            <a:endParaRPr lang="es-PE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181B4E6-70F1-DE1D-FED0-A4B8024A0E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4</a:t>
            </a:r>
            <a:endParaRPr lang="es-PE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89BA400-B778-6EC6-5560-CE7E051B66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5ABF128E-35C7-E8FC-F3BF-AB984DCC9C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730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234B2-6A2E-52E4-01C4-CAF1F0F5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UCF.</a:t>
            </a:r>
            <a:endParaRPr lang="es-PE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03CC92E9-07DD-5496-55BB-528DA2FA0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955"/>
            <a:ext cx="5219700" cy="3912939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4570DC-94AF-B85A-92AD-429D1001B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6A3814-EB06-B26F-3881-42513E503A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29D95B-BFB4-4505-0BF0-C03D2BB00E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CDA2B2D-CA2D-8AB4-956B-53A66CB541AB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6134100" y="1952947"/>
            <a:ext cx="5219700" cy="3910955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179E738-3C0E-EF1D-5E0F-EB6E6AA446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Fig. 7</a:t>
            </a:r>
            <a:endParaRPr lang="es-P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B66AD50-A90B-5EA3-9A19-8562BE3B2A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6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F0EC731-F520-7ACB-EF66-8ECD53C69A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982AC90-583D-A0CD-A988-F0BB139057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4087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B89D8F9-284C-EB5E-0FF9-4A7F23AA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SLS.</a:t>
            </a:r>
            <a:endParaRPr lang="es-PE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B13A8DB-1B85-5D7D-F09B-93948C9D0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A5B897E-578F-F25B-893D-2B05BF03D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B902084-3933-BF07-A29D-2D3FC37DAB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3E1C403E-1315-DC2A-F525-88771DDB32B7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2854741" y="1836738"/>
            <a:ext cx="6482517" cy="4138612"/>
          </a:xfr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4F4D5FA5-CB7B-7A9E-2C5C-FC0E6BC61C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Fig. 8</a:t>
            </a:r>
            <a:endParaRPr lang="es-PE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E10D3E8-3723-2668-3CC0-BF99E8F213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31774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7559</TotalTime>
  <Words>1242</Words>
  <Application>Microsoft Office PowerPoint</Application>
  <PresentationFormat>Panorámica</PresentationFormat>
  <Paragraphs>773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Algerian</vt:lpstr>
      <vt:lpstr>Aptos</vt:lpstr>
      <vt:lpstr>Arial</vt:lpstr>
      <vt:lpstr>Calibri</vt:lpstr>
      <vt:lpstr>Calibri Light</vt:lpstr>
      <vt:lpstr>Prompt</vt:lpstr>
      <vt:lpstr>Tema de Office</vt:lpstr>
      <vt:lpstr>Presentación de PowerPoint</vt:lpstr>
      <vt:lpstr>Módulo 1</vt:lpstr>
      <vt:lpstr>Métodos de explotación subterránea</vt:lpstr>
      <vt:lpstr>UCF.</vt:lpstr>
      <vt:lpstr>UCF.</vt:lpstr>
      <vt:lpstr>UCF.</vt:lpstr>
      <vt:lpstr>UCF.</vt:lpstr>
      <vt:lpstr>UCF.</vt:lpstr>
      <vt:lpstr>SLS.</vt:lpstr>
      <vt:lpstr>S.L.S.</vt:lpstr>
      <vt:lpstr>S.L.S.</vt:lpstr>
      <vt:lpstr>S.L.S.</vt:lpstr>
      <vt:lpstr>V.C.R.</vt:lpstr>
      <vt:lpstr>S.L.S.</vt:lpstr>
      <vt:lpstr>V.C.R.</vt:lpstr>
      <vt:lpstr>V.C.R.</vt:lpstr>
      <vt:lpstr>Hundimiento - slk </vt:lpstr>
      <vt:lpstr>Presentación de PowerPoint</vt:lpstr>
      <vt:lpstr>Hundimiento – block caving</vt:lpstr>
      <vt:lpstr>Hundimiento – block caving.</vt:lpstr>
      <vt:lpstr>Hundimiento – block caving.</vt:lpstr>
      <vt:lpstr>Hundimiento – block caving.</vt:lpstr>
      <vt:lpstr>Hundimiento – block caving</vt:lpstr>
      <vt:lpstr>Bech and fill</vt:lpstr>
      <vt:lpstr>Bech and fill</vt:lpstr>
      <vt:lpstr>Presentación de PowerPoint</vt:lpstr>
      <vt:lpstr>Presentación de PowerPoint</vt:lpstr>
      <vt:lpstr>Selección del método de minado.</vt:lpstr>
      <vt:lpstr>SELECCIÓN DE MÉTODO DE MINADO.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Kellyn Cristobal</cp:lastModifiedBy>
  <cp:revision>58</cp:revision>
  <dcterms:created xsi:type="dcterms:W3CDTF">2022-04-19T18:02:09Z</dcterms:created>
  <dcterms:modified xsi:type="dcterms:W3CDTF">2024-05-09T01:28:34Z</dcterms:modified>
</cp:coreProperties>
</file>